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2" r:id="rId1"/>
    <p:sldMasterId id="2147483663" r:id="rId2"/>
  </p:sldMasterIdLst>
  <p:notesMasterIdLst>
    <p:notesMasterId r:id="rId11"/>
  </p:notesMasterIdLst>
  <p:sldIdLst>
    <p:sldId id="271" r:id="rId3"/>
    <p:sldId id="256" r:id="rId4"/>
    <p:sldId id="378" r:id="rId5"/>
    <p:sldId id="385" r:id="rId6"/>
    <p:sldId id="386" r:id="rId7"/>
    <p:sldId id="387" r:id="rId8"/>
    <p:sldId id="266" r:id="rId9"/>
    <p:sldId id="264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entury" panose="02040604050505020304" pitchFamily="18" charset="0"/>
      <p:regular r:id="rId18"/>
    </p:embeddedFont>
    <p:embeddedFont>
      <p:font typeface="DM Serif Display" pitchFamily="2" charset="0"/>
      <p:regular r:id="rId19"/>
      <p:italic r:id="rId20"/>
    </p:embeddedFont>
    <p:embeddedFont>
      <p:font typeface="Montserrat Light" panose="000004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C29C764-D8F2-4D3C-B7BB-B31A2BE07198}">
          <p14:sldIdLst>
            <p14:sldId id="271"/>
            <p14:sldId id="256"/>
            <p14:sldId id="378"/>
            <p14:sldId id="385"/>
            <p14:sldId id="386"/>
            <p14:sldId id="387"/>
            <p14:sldId id="266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46FDE5-B97E-4286-85BD-E7354B875AAD}">
  <a:tblStyle styleId="{5246FDE5-B97E-4286-85BD-E7354B875A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153" autoAdjust="0"/>
  </p:normalViewPr>
  <p:slideViewPr>
    <p:cSldViewPr snapToGrid="0">
      <p:cViewPr varScale="1">
        <p:scale>
          <a:sx n="101" d="100"/>
          <a:sy n="101" d="100"/>
        </p:scale>
        <p:origin x="2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1017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Heb 4:16  </a:t>
            </a:r>
            <a:r>
              <a:rPr lang="en-US" i="1" dirty="0"/>
              <a:t>Let us therefore </a:t>
            </a:r>
            <a:r>
              <a:rPr lang="en-US" b="1" i="1" u="sng" dirty="0"/>
              <a:t>come boldly(With confidence) unto the throne of grace</a:t>
            </a:r>
            <a:r>
              <a:rPr lang="en-US" i="1" dirty="0"/>
              <a:t>, that we may obtain mercy, and find grace to help in time of need. </a:t>
            </a: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2779493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723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Rom 9:1-3  </a:t>
            </a:r>
            <a:r>
              <a:rPr lang="en-US" b="0" i="1" dirty="0"/>
              <a:t>I am speaking the truth in Christ—I am not lying; my conscience bears me witness in the Holy Spirit—  (2)  that </a:t>
            </a:r>
            <a:r>
              <a:rPr lang="en-US" b="1" i="1" u="sng" dirty="0"/>
              <a:t>I have great sorrow and unceasing anguish in my heart</a:t>
            </a:r>
            <a:r>
              <a:rPr lang="en-US" b="0" i="1" dirty="0"/>
              <a:t>.  (3)  </a:t>
            </a:r>
            <a:r>
              <a:rPr lang="en-US" b="1" i="1" u="sng" dirty="0"/>
              <a:t>For I could wish that I myself were accursed and cut off from Christ for the sake of my brothers</a:t>
            </a:r>
            <a:r>
              <a:rPr lang="en-US" b="0" i="1" dirty="0"/>
              <a:t>, my kinsmen according to the flesh.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1Jn 5:14  </a:t>
            </a:r>
            <a:r>
              <a:rPr lang="en-US" i="1" dirty="0"/>
              <a:t>And this is the confidence that we have toward him, that if </a:t>
            </a:r>
            <a:r>
              <a:rPr lang="en-US" b="1" i="1" u="sng" dirty="0"/>
              <a:t>we ask anything according to his will he hears us</a:t>
            </a:r>
            <a:r>
              <a:rPr lang="en-US" i="1" dirty="0"/>
              <a:t>.</a:t>
            </a: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2771302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1047172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404753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65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" y="9542"/>
            <a:ext cx="9144191" cy="5133975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912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188726" y="2380200"/>
            <a:ext cx="6766500" cy="168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  <p:transition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168402"/>
            <a:ext cx="2862911" cy="107949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6" y="457201"/>
            <a:ext cx="4627975" cy="3886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247902"/>
            <a:ext cx="2862911" cy="138430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26456"/>
      </p:ext>
    </p:extLst>
  </p:cSld>
  <p:clrMapOvr>
    <a:masterClrMapping/>
  </p:clrMapOvr>
  <p:transition spd="med">
    <p:randomBar dir="vert"/>
  </p:transition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9" y="1301754"/>
            <a:ext cx="4097204" cy="10287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685800"/>
            <a:ext cx="3200400" cy="3429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9" y="2330454"/>
            <a:ext cx="4097204" cy="13716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33675"/>
      </p:ext>
    </p:extLst>
  </p:cSld>
  <p:clrMapOvr>
    <a:masterClrMapping/>
  </p:clrMapOvr>
  <p:transition spd="med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549649"/>
            <a:ext cx="7772400" cy="425054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699084"/>
            <a:ext cx="6858000" cy="237373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3974702"/>
            <a:ext cx="7772400" cy="37028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09418"/>
      </p:ext>
    </p:extLst>
  </p:cSld>
  <p:clrMapOvr>
    <a:masterClrMapping/>
  </p:clrMapOvr>
  <p:transition spd="med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457203"/>
            <a:ext cx="7772399" cy="234314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3257550"/>
            <a:ext cx="7772399" cy="108585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38921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8" y="538586"/>
            <a:ext cx="457319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  <a:buNone/>
            </a:pPr>
            <a:r>
              <a:rPr lang="en-US" sz="8000" kern="1200" dirty="0">
                <a:solidFill>
                  <a:prstClr val="white"/>
                </a:solidFill>
                <a:effectLst/>
                <a:latin typeface="Calibri" panose="020F050202020403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2" y="2063753"/>
            <a:ext cx="457319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8000" kern="1200" dirty="0">
                <a:solidFill>
                  <a:prstClr val="white"/>
                </a:solidFill>
                <a:effectLst/>
                <a:latin typeface="Calibri" panose="020F0502020204030204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7" y="457203"/>
            <a:ext cx="7091297" cy="20573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2" y="2514600"/>
            <a:ext cx="6876133" cy="2857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7" y="3257550"/>
            <a:ext cx="7772400" cy="108585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24998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468736"/>
            <a:ext cx="7772401" cy="11016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70336"/>
            <a:ext cx="777240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28888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8" y="538586"/>
            <a:ext cx="457319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  <a:buNone/>
            </a:pPr>
            <a:r>
              <a:rPr lang="en-US" sz="8000" kern="1200" dirty="0">
                <a:solidFill>
                  <a:prstClr val="white"/>
                </a:solidFill>
                <a:effectLst/>
                <a:latin typeface="Calibri" panose="020F0502020204030204"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2" y="2063753"/>
            <a:ext cx="457319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8000" kern="1200" dirty="0">
                <a:solidFill>
                  <a:prstClr val="white"/>
                </a:solidFill>
                <a:effectLst/>
                <a:latin typeface="Calibri" panose="020F0502020204030204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7" y="457203"/>
            <a:ext cx="7091297" cy="20573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1" y="2914650"/>
            <a:ext cx="7772401" cy="6667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3581400"/>
            <a:ext cx="77724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03378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1" y="457203"/>
            <a:ext cx="7772401" cy="20573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1" y="2628900"/>
            <a:ext cx="7772401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41" y="3257550"/>
            <a:ext cx="7772401" cy="108585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90264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7772400" cy="10922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34441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9" y="457201"/>
            <a:ext cx="1676621" cy="38862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990184" cy="38862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11915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2934816" y="0"/>
            <a:ext cx="6214111" cy="514350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188726" y="1028875"/>
            <a:ext cx="6766500" cy="1567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188726" y="2851925"/>
            <a:ext cx="6766500" cy="15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Font typeface="Montserrat Light"/>
              <a:buChar char="╺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Font typeface="Montserrat Light"/>
              <a:buChar char="-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⬞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04385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39775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4" y="1473200"/>
            <a:ext cx="5714228" cy="1816098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4" y="3289300"/>
            <a:ext cx="5714228" cy="10541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2" y="4402933"/>
            <a:ext cx="1212173" cy="283369"/>
          </a:xfrm>
        </p:spPr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4" y="4402933"/>
            <a:ext cx="3932137" cy="283369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6" y="4402933"/>
            <a:ext cx="417516" cy="283369"/>
          </a:xfrm>
        </p:spPr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04711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69803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481436"/>
            <a:ext cx="7772400" cy="11016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3583036"/>
            <a:ext cx="7772400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32172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6552"/>
            <a:ext cx="3813048" cy="273685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1606551"/>
            <a:ext cx="3813048" cy="27368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73601"/>
      </p:ext>
    </p:extLst>
  </p:cSld>
  <p:clrMapOvr>
    <a:masterClrMapping/>
  </p:clrMapOvr>
  <p:transition spd="med">
    <p:randomBar dir="vert"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1" y="1663701"/>
            <a:ext cx="3540603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52652"/>
            <a:ext cx="3813048" cy="21907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1663701"/>
            <a:ext cx="3518480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152652"/>
            <a:ext cx="3813048" cy="21907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44496"/>
      </p:ext>
    </p:extLst>
  </p:cSld>
  <p:clrMapOvr>
    <a:masterClrMapping/>
  </p:clrMapOvr>
  <p:transition spd="med">
    <p:randomBar dir="vert"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201"/>
            <a:ext cx="7772400" cy="10922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96774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B3D90-80C1-4909-B1BD-600379A76CF2}" type="datetimeFigureOut">
              <a:rPr lang="en-US" smtClean="0">
                <a:solidFill>
                  <a:prstClr val="white"/>
                </a:solidFill>
              </a:rPr>
              <a:pPr/>
              <a:t>6/21/2023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E556-411A-43A6-B493-1FCA365DA10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5313"/>
      </p:ext>
    </p:extLst>
  </p:cSld>
  <p:clrMapOvr>
    <a:masterClrMapping/>
  </p:clrMapOvr>
  <p:transition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88726" y="1028875"/>
            <a:ext cx="6766500" cy="1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8726" y="2851925"/>
            <a:ext cx="6766500" cy="1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Light"/>
              <a:buChar char="╺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Light"/>
              <a:buChar char="-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⬞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5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</p:sldLayoutIdLst>
  <p:transition spd="med">
    <p:randomBar dir="vert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7772400" cy="1092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6551"/>
            <a:ext cx="7772400" cy="273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4402933"/>
            <a:ext cx="1212173" cy="283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buClrTx/>
              <a:buFontTx/>
              <a:buNone/>
            </a:pPr>
            <a:fld id="{678B3D90-80C1-4909-B1BD-600379A76CF2}" type="datetimeFigureOut">
              <a:rPr lang="en-US" kern="1200" smtClean="0">
                <a:solidFill>
                  <a:prstClr val="white"/>
                </a:solidFill>
              </a:rPr>
              <a:pPr>
                <a:buClrTx/>
                <a:buFontTx/>
                <a:buNone/>
              </a:pPr>
              <a:t>6/21/2023</a:t>
            </a:fld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2" y="4402933"/>
            <a:ext cx="5990311" cy="283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6" y="4402933"/>
            <a:ext cx="417516" cy="283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buClrTx/>
              <a:buFontTx/>
              <a:buNone/>
            </a:pPr>
            <a:fld id="{FD31E556-411A-43A6-B493-1FCA365DA105}" type="slidenum">
              <a:rPr lang="en-US" kern="1200" smtClean="0">
                <a:solidFill>
                  <a:prstClr val="white"/>
                </a:solidFill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77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transition spd="med">
    <p:randomBar dir="vert"/>
  </p:transition>
  <p:txStyles>
    <p:titleStyle>
      <a:lvl1pPr algn="l" defTabSz="457189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55745"/>
      </p:ext>
    </p:extLst>
  </p:cSld>
  <p:clrMapOvr>
    <a:masterClrMapping/>
  </p:clrMapOvr>
  <p:transition spd="med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ctrTitle"/>
          </p:nvPr>
        </p:nvSpPr>
        <p:spPr>
          <a:xfrm>
            <a:off x="1" y="1334069"/>
            <a:ext cx="9143999" cy="247536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Can My Prayers Change God’s Mind?</a:t>
            </a:r>
            <a:b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Hebrews 4:16</a:t>
            </a:r>
            <a:endParaRPr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0" y="155514"/>
            <a:ext cx="9144000" cy="57191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God Shows Willingness To Change</a:t>
            </a:r>
            <a:endParaRPr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0" y="867266"/>
            <a:ext cx="9144000" cy="4276233"/>
          </a:xfrm>
          <a:prstGeom prst="rect">
            <a:avLst/>
          </a:prstGeom>
        </p:spPr>
        <p:txBody>
          <a:bodyPr spcFirstLastPara="1" wrap="square" lIns="0" tIns="0" rIns="0" bIns="0" numCol="1" anchor="t" anchorCtr="0">
            <a:noAutofit/>
          </a:bodyPr>
          <a:lstStyle/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tells Abraham about Sodom and Gomorrah –  Gen. 18:16-22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Abraham pleads with God to spare them –                  Gen. 18:23-26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can pray for great things when we are humble – Gen. 18:27-31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showed a willingness to listen to pleas and change His mind – Gen. 18:32-33</a:t>
            </a:r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9681845" y="537428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494720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0" y="155514"/>
            <a:ext cx="9144000" cy="57191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God Turned From Wrath</a:t>
            </a:r>
            <a:endParaRPr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0" y="1291472"/>
            <a:ext cx="9144000" cy="3852027"/>
          </a:xfrm>
          <a:prstGeom prst="rect">
            <a:avLst/>
          </a:prstGeom>
        </p:spPr>
        <p:txBody>
          <a:bodyPr spcFirstLastPara="1" wrap="square" lIns="0" tIns="0" rIns="0" bIns="0" numCol="1" anchor="t" anchorCtr="0">
            <a:noAutofit/>
          </a:bodyPr>
          <a:lstStyle/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was ready to wipe out Israel – Ex. 32:7-10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can plea to turn God’s wrath – Ex. 32:11-14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sincere prayers for others are heard –              Ex. 32:30-34; Rom. 9:1-3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prayers can help lead the lost back to God –     Ex. 33:12-17; 1 Jn. 5:14</a:t>
            </a:r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9681845" y="537428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21420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0" y="155514"/>
            <a:ext cx="9144000" cy="57191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God Answers Prayers Mightily</a:t>
            </a:r>
            <a:endParaRPr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0" y="1636294"/>
            <a:ext cx="9144000" cy="3507205"/>
          </a:xfrm>
          <a:prstGeom prst="rect">
            <a:avLst/>
          </a:prstGeom>
        </p:spPr>
        <p:txBody>
          <a:bodyPr spcFirstLastPara="1" wrap="square" lIns="0" tIns="0" rIns="0" bIns="0" numCol="1" anchor="t" anchorCtr="0">
            <a:noAutofit/>
          </a:bodyPr>
          <a:lstStyle/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Hezekiah was going to die – 2 Kings 20:1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God’s heart is moved by our prayers –                      2 Kings 20:2-6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has performed great works for His faithful –    2 Kings 20:8-11</a:t>
            </a:r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9681845" y="537428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3279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0" y="155514"/>
            <a:ext cx="9144000" cy="57191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Do We Boldly Approach The Throne?</a:t>
            </a:r>
            <a:endParaRPr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0" y="1617044"/>
            <a:ext cx="9144000" cy="3526456"/>
          </a:xfrm>
          <a:prstGeom prst="rect">
            <a:avLst/>
          </a:prstGeom>
        </p:spPr>
        <p:txBody>
          <a:bodyPr spcFirstLastPara="1" wrap="square" lIns="0" tIns="0" rIns="0" bIns="0" numCol="1" anchor="t" anchorCtr="0">
            <a:noAutofit/>
          </a:bodyPr>
          <a:lstStyle/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praying for our country? – 1 Tim. 2:1-2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praying for others souls? – 1 Tim. 2:3-6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love for others and for God? – 1 Tim. 2:8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faith in God’s willingness to listen and His willingness to make a change? – Jas. 5:13-18</a:t>
            </a:r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9681845" y="537428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30951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5136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What Must I Do To Be Saved?</a:t>
            </a:r>
            <a:endParaRPr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0" y="859314"/>
            <a:ext cx="9144000" cy="327201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ClrTx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 the Gospel – Romans 10:17</a:t>
            </a:r>
          </a:p>
          <a:p>
            <a:pPr marL="0" indent="0" algn="ctr">
              <a:buClrTx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Believe in Christ – Acts 16:31</a:t>
            </a:r>
          </a:p>
          <a:p>
            <a:pPr marL="0" indent="0" algn="ctr">
              <a:buClrTx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of your sins – Acts 17:30</a:t>
            </a:r>
          </a:p>
          <a:p>
            <a:pPr marL="0" indent="0" algn="ctr">
              <a:buClrTx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Confess Christ – Romans 10:10</a:t>
            </a:r>
          </a:p>
          <a:p>
            <a:pPr marL="0" indent="0" algn="ctr">
              <a:buClrTx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Baptized – 1 Peter 3:21</a:t>
            </a:r>
          </a:p>
          <a:p>
            <a:pPr marL="0" indent="0" algn="ctr">
              <a:buClrTx/>
              <a:buNone/>
            </a:pPr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For The Erring Christian:</a:t>
            </a:r>
          </a:p>
          <a:p>
            <a:pPr marL="0" indent="0" algn="ctr">
              <a:buClrTx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(Acts 8:22), Confess Your Sins (1 Jn. 1:9),</a:t>
            </a:r>
          </a:p>
          <a:p>
            <a:pPr marL="0" indent="0" algn="ctr">
              <a:buClrTx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Pray (Acts 8:22), Stay Faithful (Rev. 2:10)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9681845" y="537428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65023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0"/>
                                        <p:tgtEl>
                                          <p:spTgt spid="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912249"/>
      </p:ext>
    </p:extLst>
  </p:cSld>
  <p:clrMapOvr>
    <a:masterClrMapping/>
  </p:clrMapOvr>
  <p:transition spd="med">
    <p:randomBar dir="vert"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utius template">
  <a:themeElements>
    <a:clrScheme name="Custom 347">
      <a:dk1>
        <a:srgbClr val="11191F"/>
      </a:dk1>
      <a:lt1>
        <a:srgbClr val="FFFFFF"/>
      </a:lt1>
      <a:dk2>
        <a:srgbClr val="97A5C2"/>
      </a:dk2>
      <a:lt2>
        <a:srgbClr val="E6E6EC"/>
      </a:lt2>
      <a:accent1>
        <a:srgbClr val="11191F"/>
      </a:accent1>
      <a:accent2>
        <a:srgbClr val="525666"/>
      </a:accent2>
      <a:accent3>
        <a:srgbClr val="757B96"/>
      </a:accent3>
      <a:accent4>
        <a:srgbClr val="9CA1B6"/>
      </a:accent4>
      <a:accent5>
        <a:srgbClr val="CC5900"/>
      </a:accent5>
      <a:accent6>
        <a:srgbClr val="FF8800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428</Words>
  <Application>Microsoft Office PowerPoint</Application>
  <PresentationFormat>On-screen Show (16:9)</PresentationFormat>
  <Paragraphs>38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Montserrat Light</vt:lpstr>
      <vt:lpstr>Calibri Light</vt:lpstr>
      <vt:lpstr>DM Serif Display</vt:lpstr>
      <vt:lpstr>Times New Roman</vt:lpstr>
      <vt:lpstr>Arial</vt:lpstr>
      <vt:lpstr>Calibri</vt:lpstr>
      <vt:lpstr>Century</vt:lpstr>
      <vt:lpstr>Mutius template</vt:lpstr>
      <vt:lpstr>Celestial</vt:lpstr>
      <vt:lpstr>PowerPoint Presentation</vt:lpstr>
      <vt:lpstr>Can My Prayers Change God’s Mind? Hebrews 4:16</vt:lpstr>
      <vt:lpstr>God Shows Willingness To Change</vt:lpstr>
      <vt:lpstr>God Turned From Wrath</vt:lpstr>
      <vt:lpstr>God Answers Prayers Mightily</vt:lpstr>
      <vt:lpstr>Do We Boldly Approach The Throne?</vt:lpstr>
      <vt:lpstr>What Must I Do To Be Saved?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21st Century Church</dc:title>
  <dc:creator>Joel Raulerson</dc:creator>
  <cp:lastModifiedBy>Joel Raulerson</cp:lastModifiedBy>
  <cp:revision>98</cp:revision>
  <dcterms:modified xsi:type="dcterms:W3CDTF">2023-06-21T18:03:02Z</dcterms:modified>
</cp:coreProperties>
</file>