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1"/>
    <p:sldMasterId id="2147483663" r:id="rId2"/>
  </p:sldMasterIdLst>
  <p:notesMasterIdLst>
    <p:notesMasterId r:id="rId12"/>
  </p:notesMasterIdLst>
  <p:sldIdLst>
    <p:sldId id="271" r:id="rId3"/>
    <p:sldId id="256" r:id="rId4"/>
    <p:sldId id="491" r:id="rId5"/>
    <p:sldId id="505" r:id="rId6"/>
    <p:sldId id="506" r:id="rId7"/>
    <p:sldId id="507" r:id="rId8"/>
    <p:sldId id="508" r:id="rId9"/>
    <p:sldId id="266" r:id="rId10"/>
    <p:sldId id="264"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panose="02040604050505020304" pitchFamily="18" charset="0"/>
      <p:regular r:id="rId19"/>
    </p:embeddedFont>
    <p:embeddedFont>
      <p:font typeface="DM Serif Display" pitchFamily="2" charset="0"/>
      <p:regular r:id="rId20"/>
      <p:italic r:id="rId21"/>
    </p:embeddedFont>
    <p:embeddedFont>
      <p:font typeface="Montserrat Light" panose="000004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3C29C764-D8F2-4D3C-B7BB-B31A2BE07198}">
          <p14:sldIdLst>
            <p14:sldId id="271"/>
            <p14:sldId id="256"/>
            <p14:sldId id="491"/>
            <p14:sldId id="505"/>
            <p14:sldId id="506"/>
            <p14:sldId id="507"/>
            <p14:sldId id="508"/>
            <p14:sldId id="266"/>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6FDE5-B97E-4286-85BD-E7354B875AAD}">
  <a:tblStyle styleId="{5246FDE5-B97E-4286-85BD-E7354B875A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53" autoAdjust="0"/>
  </p:normalViewPr>
  <p:slideViewPr>
    <p:cSldViewPr snapToGrid="0">
      <p:cViewPr varScale="1">
        <p:scale>
          <a:sx n="104" d="100"/>
          <a:sy n="104" d="100"/>
        </p:scale>
        <p:origin x="5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221017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dirty="0"/>
          </a:p>
        </p:txBody>
      </p:sp>
    </p:spTree>
    <p:extLst>
      <p:ext uri="{BB962C8B-B14F-4D97-AF65-F5344CB8AC3E}">
        <p14:creationId xmlns:p14="http://schemas.microsoft.com/office/powerpoint/2010/main" val="277949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err="1"/>
              <a:t>Luk</a:t>
            </a:r>
            <a:r>
              <a:rPr lang="en-US" b="1" i="0" u="none" dirty="0"/>
              <a:t> 14:28  </a:t>
            </a:r>
            <a:r>
              <a:rPr lang="en-US" b="0" i="1" u="none" dirty="0"/>
              <a:t>For which of you, desiring to build a tower, </a:t>
            </a:r>
            <a:r>
              <a:rPr lang="en-US" b="1" i="1" u="sng" dirty="0"/>
              <a:t>does not first sit down and count the cost</a:t>
            </a:r>
            <a:r>
              <a:rPr lang="en-US" b="0" i="1" u="none" dirty="0"/>
              <a:t>, whether he has enough to complete it?</a:t>
            </a:r>
          </a:p>
        </p:txBody>
      </p:sp>
    </p:spTree>
    <p:extLst>
      <p:ext uri="{BB962C8B-B14F-4D97-AF65-F5344CB8AC3E}">
        <p14:creationId xmlns:p14="http://schemas.microsoft.com/office/powerpoint/2010/main" val="66043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0" i="1" u="none" dirty="0"/>
          </a:p>
        </p:txBody>
      </p:sp>
    </p:spTree>
    <p:extLst>
      <p:ext uri="{BB962C8B-B14F-4D97-AF65-F5344CB8AC3E}">
        <p14:creationId xmlns:p14="http://schemas.microsoft.com/office/powerpoint/2010/main" val="393384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Isa 66:1-2  </a:t>
            </a:r>
            <a:r>
              <a:rPr lang="en-US" b="0" i="1" u="none" dirty="0"/>
              <a:t>Thus says the LORD: “Heaven is my throne, and the earth is my footstool; what is the house that you would build for me, and what is the place of my rest?  (2)  All these things my hand has made, and so all these things came to be, declares the LORD. But this is the one to whom I will look: he who is humble and contrite in spirit and trembles at my word.</a:t>
            </a:r>
          </a:p>
          <a:p>
            <a:pPr marL="0" lvl="0" indent="0" algn="l" rtl="0">
              <a:spcBef>
                <a:spcPts val="0"/>
              </a:spcBef>
              <a:spcAft>
                <a:spcPts val="0"/>
              </a:spcAft>
              <a:buNone/>
            </a:pPr>
            <a:endParaRPr lang="en-US" b="1" i="0" u="none" dirty="0"/>
          </a:p>
          <a:p>
            <a:pPr marL="0" lvl="0" indent="0" algn="l" rtl="0">
              <a:spcBef>
                <a:spcPts val="0"/>
              </a:spcBef>
              <a:spcAft>
                <a:spcPts val="0"/>
              </a:spcAft>
              <a:buNone/>
            </a:pPr>
            <a:r>
              <a:rPr lang="en-US" b="1" i="0" u="none" dirty="0"/>
              <a:t>Mat 23:23  </a:t>
            </a:r>
            <a:r>
              <a:rPr lang="en-US" b="0" i="1" u="none" dirty="0"/>
              <a:t>“Woe to you, scribes and Pharisees, hypocrites! For you tithe mint and dill and cumin, and have neglected the weightier matters of the law: justice and mercy and faithfulness. These you ought to have done, without neglecting the others.</a:t>
            </a:r>
          </a:p>
        </p:txBody>
      </p:sp>
    </p:spTree>
    <p:extLst>
      <p:ext uri="{BB962C8B-B14F-4D97-AF65-F5344CB8AC3E}">
        <p14:creationId xmlns:p14="http://schemas.microsoft.com/office/powerpoint/2010/main" val="119783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Mat 7:21  </a:t>
            </a:r>
            <a:r>
              <a:rPr lang="en-US" b="0" i="1" u="none" dirty="0"/>
              <a:t>“Not everyone who says to me, ‘Lord, Lord,’ will enter the kingdom of heaven, </a:t>
            </a:r>
            <a:r>
              <a:rPr lang="en-US" b="1" i="1" u="sng" dirty="0"/>
              <a:t>but the one who does the will of my Father </a:t>
            </a:r>
            <a:r>
              <a:rPr lang="en-US" b="0" i="1" u="none" dirty="0"/>
              <a:t>who is in heaven.</a:t>
            </a:r>
          </a:p>
          <a:p>
            <a:pPr marL="0" lvl="0" indent="0" algn="l" rtl="0">
              <a:spcBef>
                <a:spcPts val="0"/>
              </a:spcBef>
              <a:spcAft>
                <a:spcPts val="0"/>
              </a:spcAft>
              <a:buNone/>
            </a:pPr>
            <a:endParaRPr lang="en-US" b="0" i="1" u="none" dirty="0"/>
          </a:p>
          <a:p>
            <a:pPr marL="0" lvl="0" indent="0" algn="l" rtl="0">
              <a:spcBef>
                <a:spcPts val="0"/>
              </a:spcBef>
              <a:spcAft>
                <a:spcPts val="0"/>
              </a:spcAft>
              <a:buNone/>
            </a:pPr>
            <a:r>
              <a:rPr lang="en-US" b="1" i="0" u="none" dirty="0"/>
              <a:t>Jas 1:27  </a:t>
            </a:r>
            <a:r>
              <a:rPr lang="en-US" b="0" i="1" u="none" dirty="0"/>
              <a:t>Religion that is pure and undefiled before God the Father is this: to visit orphans and widows in their affliction, and to keep oneself unstained from the world.</a:t>
            </a:r>
          </a:p>
          <a:p>
            <a:pPr marL="0" lvl="0" indent="0" algn="l" rtl="0">
              <a:spcBef>
                <a:spcPts val="0"/>
              </a:spcBef>
              <a:spcAft>
                <a:spcPts val="0"/>
              </a:spcAft>
              <a:buNone/>
            </a:pPr>
            <a:endParaRPr lang="en-US" b="0" i="1" u="none" dirty="0"/>
          </a:p>
          <a:p>
            <a:pPr marL="0" lvl="0" indent="0" algn="l" rtl="0">
              <a:spcBef>
                <a:spcPts val="0"/>
              </a:spcBef>
              <a:spcAft>
                <a:spcPts val="0"/>
              </a:spcAft>
              <a:buNone/>
            </a:pPr>
            <a:r>
              <a:rPr lang="en-US" b="1" i="0" u="none" dirty="0" err="1"/>
              <a:t>Luk</a:t>
            </a:r>
            <a:r>
              <a:rPr lang="en-US" b="1" i="0" u="none" dirty="0"/>
              <a:t> 6:35-36  </a:t>
            </a:r>
            <a:r>
              <a:rPr lang="en-US" b="0" i="1" u="none" dirty="0"/>
              <a:t>But </a:t>
            </a:r>
            <a:r>
              <a:rPr lang="en-US" b="1" i="1" u="sng" dirty="0"/>
              <a:t>love your enemies</a:t>
            </a:r>
            <a:r>
              <a:rPr lang="en-US" b="0" i="1" u="none" dirty="0"/>
              <a:t>, and </a:t>
            </a:r>
            <a:r>
              <a:rPr lang="en-US" b="1" i="1" u="sng" dirty="0"/>
              <a:t>do good, and lend, expecting nothing in return</a:t>
            </a:r>
            <a:r>
              <a:rPr lang="en-US" b="0" i="1" u="none" dirty="0"/>
              <a:t>, and your reward will be great, and you will be sons of the Most High, for he is kind to the ungrateful and the evil.  (36)  </a:t>
            </a:r>
            <a:r>
              <a:rPr lang="en-US" b="1" i="1" u="sng" dirty="0"/>
              <a:t>Be merciful, even as your Father is merciful</a:t>
            </a:r>
            <a:r>
              <a:rPr lang="en-US" b="0" i="1" u="none" dirty="0"/>
              <a:t>.</a:t>
            </a:r>
          </a:p>
        </p:txBody>
      </p:sp>
    </p:spTree>
    <p:extLst>
      <p:ext uri="{BB962C8B-B14F-4D97-AF65-F5344CB8AC3E}">
        <p14:creationId xmlns:p14="http://schemas.microsoft.com/office/powerpoint/2010/main" val="335717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Jas 1:21  </a:t>
            </a:r>
            <a:r>
              <a:rPr lang="en-US" b="0" i="1" u="none" dirty="0"/>
              <a:t>Therefore put away all filthiness and rampant wickedness and receive with meekness the implanted word, which is able to save your souls.</a:t>
            </a:r>
          </a:p>
          <a:p>
            <a:pPr marL="0" lvl="0" indent="0" algn="l" rtl="0">
              <a:spcBef>
                <a:spcPts val="0"/>
              </a:spcBef>
              <a:spcAft>
                <a:spcPts val="0"/>
              </a:spcAft>
              <a:buNone/>
            </a:pPr>
            <a:endParaRPr lang="en-US" b="0" i="1" u="none" dirty="0"/>
          </a:p>
          <a:p>
            <a:pPr marL="0" lvl="0" indent="0" algn="l" rtl="0">
              <a:spcBef>
                <a:spcPts val="0"/>
              </a:spcBef>
              <a:spcAft>
                <a:spcPts val="0"/>
              </a:spcAft>
              <a:buNone/>
            </a:pPr>
            <a:r>
              <a:rPr lang="en-US" b="1" i="0" u="none" dirty="0"/>
              <a:t>1Pe 2:2  </a:t>
            </a:r>
            <a:r>
              <a:rPr lang="en-US" b="0" i="1" u="none" dirty="0"/>
              <a:t>Like newborn infants, long for the pure spiritual milk, that by it you may grow up into salvation—</a:t>
            </a:r>
          </a:p>
        </p:txBody>
      </p:sp>
    </p:spTree>
    <p:extLst>
      <p:ext uri="{BB962C8B-B14F-4D97-AF65-F5344CB8AC3E}">
        <p14:creationId xmlns:p14="http://schemas.microsoft.com/office/powerpoint/2010/main" val="401055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465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9542"/>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188726" y="2380200"/>
            <a:ext cx="6766500" cy="16857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61718" y="1168402"/>
            <a:ext cx="2862911" cy="1079499"/>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6" y="457201"/>
            <a:ext cx="4627975" cy="3886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247902"/>
            <a:ext cx="2862911" cy="138430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3726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62129" y="1301754"/>
            <a:ext cx="4097204" cy="10287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685800"/>
            <a:ext cx="3200400"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9" y="2330454"/>
            <a:ext cx="4097204" cy="1371600"/>
          </a:xfrm>
        </p:spPr>
        <p:txBody>
          <a:bodyPr anchor="t">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1833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1" y="3549649"/>
            <a:ext cx="7772400" cy="425054"/>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699084"/>
            <a:ext cx="685800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3974702"/>
            <a:ext cx="7772400" cy="370284"/>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68309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5" y="457203"/>
            <a:ext cx="7772399" cy="234314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3" y="3257550"/>
            <a:ext cx="7772399" cy="1085850"/>
          </a:xfrm>
        </p:spPr>
        <p:txBody>
          <a:bodyPr anchor="ctr">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1638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14" name="TextBox 13"/>
          <p:cNvSpPr txBox="1"/>
          <p:nvPr/>
        </p:nvSpPr>
        <p:spPr>
          <a:xfrm>
            <a:off x="421798" y="538586"/>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buClrTx/>
              <a:buFontTx/>
              <a:buNone/>
            </a:pPr>
            <a:r>
              <a:rPr lang="en-US" sz="8000" kern="1200" dirty="0">
                <a:solidFill>
                  <a:prstClr val="white"/>
                </a:solidFill>
                <a:effectLst/>
                <a:latin typeface="Calibri" panose="020F0502020204030204"/>
              </a:rPr>
              <a:t>“</a:t>
            </a:r>
          </a:p>
        </p:txBody>
      </p:sp>
      <p:sp>
        <p:nvSpPr>
          <p:cNvPr id="15" name="TextBox 14"/>
          <p:cNvSpPr txBox="1"/>
          <p:nvPr/>
        </p:nvSpPr>
        <p:spPr>
          <a:xfrm>
            <a:off x="7735802" y="2063753"/>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buClrTx/>
              <a:buFontTx/>
              <a:buNone/>
            </a:pPr>
            <a:r>
              <a:rPr lang="en-US" sz="8000" kern="1200" dirty="0">
                <a:solidFill>
                  <a:prstClr val="white"/>
                </a:solidFill>
                <a:effectLst/>
                <a:latin typeface="Calibri" panose="020F0502020204030204"/>
              </a:rPr>
              <a:t>”</a:t>
            </a:r>
          </a:p>
        </p:txBody>
      </p:sp>
      <p:sp>
        <p:nvSpPr>
          <p:cNvPr id="2" name="Title 1"/>
          <p:cNvSpPr>
            <a:spLocks noGrp="1"/>
          </p:cNvSpPr>
          <p:nvPr>
            <p:ph type="title"/>
          </p:nvPr>
        </p:nvSpPr>
        <p:spPr>
          <a:xfrm>
            <a:off x="879117" y="457203"/>
            <a:ext cx="7091297" cy="20573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2" y="2514600"/>
            <a:ext cx="6876133" cy="285750"/>
          </a:xfrm>
        </p:spPr>
        <p:txBody>
          <a:bodyPr anchor="ctr">
            <a:normAutofit/>
          </a:bodyPr>
          <a:lstStyle>
            <a:lvl1pPr marL="0" indent="0">
              <a:buFontTx/>
              <a:buNone/>
              <a:defRPr sz="16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7" y="3257550"/>
            <a:ext cx="7772400" cy="1085850"/>
          </a:xfrm>
        </p:spPr>
        <p:txBody>
          <a:bodyPr anchor="ctr">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09024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2" y="2468736"/>
            <a:ext cx="7772401" cy="11016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3570336"/>
            <a:ext cx="7772403" cy="6453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7928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11" name="TextBox 10"/>
          <p:cNvSpPr txBox="1"/>
          <p:nvPr/>
        </p:nvSpPr>
        <p:spPr>
          <a:xfrm>
            <a:off x="421798" y="538586"/>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buClrTx/>
              <a:buFontTx/>
              <a:buNone/>
            </a:pPr>
            <a:r>
              <a:rPr lang="en-US" sz="8000" kern="1200" dirty="0">
                <a:solidFill>
                  <a:prstClr val="white"/>
                </a:solidFill>
                <a:effectLst/>
                <a:latin typeface="Calibri" panose="020F0502020204030204"/>
              </a:rPr>
              <a:t>“</a:t>
            </a:r>
          </a:p>
        </p:txBody>
      </p:sp>
      <p:sp>
        <p:nvSpPr>
          <p:cNvPr id="16" name="TextBox 15"/>
          <p:cNvSpPr txBox="1"/>
          <p:nvPr/>
        </p:nvSpPr>
        <p:spPr>
          <a:xfrm>
            <a:off x="7735802" y="2063753"/>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buClrTx/>
              <a:buFontTx/>
              <a:buNone/>
            </a:pPr>
            <a:r>
              <a:rPr lang="en-US" sz="8000" kern="1200" dirty="0">
                <a:solidFill>
                  <a:prstClr val="white"/>
                </a:solidFill>
                <a:effectLst/>
                <a:latin typeface="Calibri" panose="020F0502020204030204"/>
              </a:rPr>
              <a:t>”</a:t>
            </a:r>
          </a:p>
        </p:txBody>
      </p:sp>
      <p:sp>
        <p:nvSpPr>
          <p:cNvPr id="2" name="Title 1"/>
          <p:cNvSpPr>
            <a:spLocks noGrp="1"/>
          </p:cNvSpPr>
          <p:nvPr>
            <p:ph type="title"/>
          </p:nvPr>
        </p:nvSpPr>
        <p:spPr>
          <a:xfrm>
            <a:off x="879117" y="457203"/>
            <a:ext cx="7091297" cy="20573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1" y="2914650"/>
            <a:ext cx="7772401" cy="66675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1" y="3581400"/>
            <a:ext cx="7772401" cy="762000"/>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77103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64441" y="457203"/>
            <a:ext cx="7772401" cy="20573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1" y="2628900"/>
            <a:ext cx="7772401" cy="62865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41" y="3257550"/>
            <a:ext cx="7772401" cy="1085850"/>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8890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8" name="Title 1"/>
          <p:cNvSpPr>
            <a:spLocks noGrp="1"/>
          </p:cNvSpPr>
          <p:nvPr>
            <p:ph type="title"/>
          </p:nvPr>
        </p:nvSpPr>
        <p:spPr>
          <a:xfrm>
            <a:off x="457200" y="457201"/>
            <a:ext cx="7772400" cy="1092200"/>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9734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Vertical Title 1"/>
          <p:cNvSpPr>
            <a:spLocks noGrp="1"/>
          </p:cNvSpPr>
          <p:nvPr>
            <p:ph type="title" orient="vert"/>
          </p:nvPr>
        </p:nvSpPr>
        <p:spPr>
          <a:xfrm>
            <a:off x="6552979" y="457201"/>
            <a:ext cx="1676621" cy="38862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5990184"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0111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2934816" y="0"/>
            <a:ext cx="6214111"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188726"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4" name="Google Shape;24;p5"/>
          <p:cNvSpPr txBox="1">
            <a:spLocks noGrp="1"/>
          </p:cNvSpPr>
          <p:nvPr>
            <p:ph type="body" idx="1"/>
          </p:nvPr>
        </p:nvSpPr>
        <p:spPr>
          <a:xfrm>
            <a:off x="1188726" y="2851925"/>
            <a:ext cx="6766500" cy="15675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Font typeface="Montserrat Light"/>
              <a:buChar char="╺"/>
              <a:defRPr sz="2133">
                <a:latin typeface="Montserrat Light"/>
                <a:ea typeface="Montserrat Light"/>
                <a:cs typeface="Montserrat Light"/>
                <a:sym typeface="Montserrat Light"/>
              </a:defRPr>
            </a:lvl1pPr>
            <a:lvl2pPr marL="1219170" lvl="1" indent="-440256" rtl="0">
              <a:spcBef>
                <a:spcPts val="0"/>
              </a:spcBef>
              <a:spcAft>
                <a:spcPts val="0"/>
              </a:spcAft>
              <a:buSzPts val="1600"/>
              <a:buFont typeface="Montserrat Light"/>
              <a:buChar char="-"/>
              <a:defRPr sz="2133">
                <a:latin typeface="Montserrat Light"/>
                <a:ea typeface="Montserrat Light"/>
                <a:cs typeface="Montserrat Light"/>
                <a:sym typeface="Montserrat Light"/>
              </a:defRPr>
            </a:lvl2pPr>
            <a:lvl3pPr marL="1828754" lvl="2"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3pPr>
            <a:lvl4pPr marL="2438339" lvl="3"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4pPr>
            <a:lvl5pPr marL="3047924" lvl="4"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5pPr>
            <a:lvl6pPr marL="3657509" lvl="5"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6pPr>
            <a:lvl7pPr marL="4267093" lvl="6"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7pPr>
            <a:lvl8pPr marL="4876678" lvl="7"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8pPr>
            <a:lvl9pPr marL="5486263" lvl="8"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9pPr>
          </a:lstStyle>
          <a:p>
            <a:endParaRPr/>
          </a:p>
        </p:txBody>
      </p:sp>
      <p:sp>
        <p:nvSpPr>
          <p:cNvPr id="25" name="Google Shape;25;p5"/>
          <p:cNvSpPr txBox="1">
            <a:spLocks noGrp="1"/>
          </p:cNvSpPr>
          <p:nvPr>
            <p:ph type="sldNum" idx="12"/>
          </p:nvPr>
        </p:nvSpPr>
        <p:spPr>
          <a:xfrm>
            <a:off x="8404385" y="4673651"/>
            <a:ext cx="548700" cy="393600"/>
          </a:xfrm>
          <a:prstGeom prst="rect">
            <a:avLst/>
          </a:prstGeom>
        </p:spPr>
        <p:txBody>
          <a:bodyPr spcFirstLastPara="1" wrap="square" lIns="0" tIns="0" rIns="0" bIns="0" anchor="ctr" anchorCtr="0">
            <a:noAutofit/>
          </a:bodyPr>
          <a:lstStyle>
            <a:lvl1pPr lvl="0" rtl="0">
              <a:buNone/>
              <a:defRPr>
                <a:solidFill>
                  <a:schemeClr val="dk2"/>
                </a:solidFill>
                <a:latin typeface="DM Serif Display"/>
                <a:ea typeface="DM Serif Display"/>
                <a:cs typeface="DM Serif Display"/>
                <a:sym typeface="DM Serif Display"/>
              </a:defRPr>
            </a:lvl1pPr>
            <a:lvl2pPr lvl="1" rtl="0">
              <a:buNone/>
              <a:defRPr>
                <a:solidFill>
                  <a:schemeClr val="dk2"/>
                </a:solidFill>
                <a:latin typeface="DM Serif Display"/>
                <a:ea typeface="DM Serif Display"/>
                <a:cs typeface="DM Serif Display"/>
                <a:sym typeface="DM Serif Display"/>
              </a:defRPr>
            </a:lvl2pPr>
            <a:lvl3pPr lvl="2" rtl="0">
              <a:buNone/>
              <a:defRPr>
                <a:solidFill>
                  <a:schemeClr val="dk2"/>
                </a:solidFill>
                <a:latin typeface="DM Serif Display"/>
                <a:ea typeface="DM Serif Display"/>
                <a:cs typeface="DM Serif Display"/>
                <a:sym typeface="DM Serif Display"/>
              </a:defRPr>
            </a:lvl3pPr>
            <a:lvl4pPr lvl="3" rtl="0">
              <a:buNone/>
              <a:defRPr>
                <a:solidFill>
                  <a:schemeClr val="dk2"/>
                </a:solidFill>
                <a:latin typeface="DM Serif Display"/>
                <a:ea typeface="DM Serif Display"/>
                <a:cs typeface="DM Serif Display"/>
                <a:sym typeface="DM Serif Display"/>
              </a:defRPr>
            </a:lvl4pPr>
            <a:lvl5pPr lvl="4" rtl="0">
              <a:buNone/>
              <a:defRPr>
                <a:solidFill>
                  <a:schemeClr val="dk2"/>
                </a:solidFill>
                <a:latin typeface="DM Serif Display"/>
                <a:ea typeface="DM Serif Display"/>
                <a:cs typeface="DM Serif Display"/>
                <a:sym typeface="DM Serif Display"/>
              </a:defRPr>
            </a:lvl5pPr>
            <a:lvl6pPr lvl="5" rtl="0">
              <a:buNone/>
              <a:defRPr>
                <a:solidFill>
                  <a:schemeClr val="dk2"/>
                </a:solidFill>
                <a:latin typeface="DM Serif Display"/>
                <a:ea typeface="DM Serif Display"/>
                <a:cs typeface="DM Serif Display"/>
                <a:sym typeface="DM Serif Display"/>
              </a:defRPr>
            </a:lvl6pPr>
            <a:lvl7pPr lvl="6" rtl="0">
              <a:buNone/>
              <a:defRPr>
                <a:solidFill>
                  <a:schemeClr val="dk2"/>
                </a:solidFill>
                <a:latin typeface="DM Serif Display"/>
                <a:ea typeface="DM Serif Display"/>
                <a:cs typeface="DM Serif Display"/>
                <a:sym typeface="DM Serif Display"/>
              </a:defRPr>
            </a:lvl7pPr>
            <a:lvl8pPr lvl="7" rtl="0">
              <a:buNone/>
              <a:defRPr>
                <a:solidFill>
                  <a:schemeClr val="dk2"/>
                </a:solidFill>
                <a:latin typeface="DM Serif Display"/>
                <a:ea typeface="DM Serif Display"/>
                <a:cs typeface="DM Serif Display"/>
                <a:sym typeface="DM Serif Display"/>
              </a:defRPr>
            </a:lvl8pPr>
            <a:lvl9pPr lvl="8" rtl="0">
              <a:buNone/>
              <a:defRPr>
                <a:solidFill>
                  <a:schemeClr val="dk2"/>
                </a:solidFill>
                <a:latin typeface="DM Serif Display"/>
                <a:ea typeface="DM Serif Display"/>
                <a:cs typeface="DM Serif Display"/>
                <a:sym typeface="DM Serif Display"/>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397751" cy="5143500"/>
          </a:xfrm>
          <a:prstGeom prst="rect">
            <a:avLst/>
          </a:prstGeom>
        </p:spPr>
      </p:pic>
      <p:sp>
        <p:nvSpPr>
          <p:cNvPr id="2" name="Title 1"/>
          <p:cNvSpPr>
            <a:spLocks noGrp="1"/>
          </p:cNvSpPr>
          <p:nvPr>
            <p:ph type="ctrTitle"/>
          </p:nvPr>
        </p:nvSpPr>
        <p:spPr>
          <a:xfrm>
            <a:off x="2743974" y="1473200"/>
            <a:ext cx="5714228" cy="1816098"/>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4" y="3289300"/>
            <a:ext cx="5714228" cy="1054100"/>
          </a:xfrm>
        </p:spPr>
        <p:txBody>
          <a:bodyPr anchor="t">
            <a:normAutofit/>
          </a:bodyPr>
          <a:lstStyle>
            <a:lvl1pPr marL="0" indent="0" algn="r">
              <a:buNone/>
              <a:defRPr sz="1800" cap="all">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2" y="4402933"/>
            <a:ext cx="1212173" cy="283369"/>
          </a:xfrm>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a:xfrm>
            <a:off x="2743974" y="4402933"/>
            <a:ext cx="3932137" cy="283369"/>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040686" y="4402933"/>
            <a:ext cx="417516" cy="283369"/>
          </a:xfrm>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55004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6969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3" y="2481436"/>
            <a:ext cx="7772400" cy="11016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3583036"/>
            <a:ext cx="7772400" cy="645300"/>
          </a:xfrm>
        </p:spPr>
        <p:txBody>
          <a:bodyPr anchor="t">
            <a:normAutofit/>
          </a:bodyPr>
          <a:lstStyle>
            <a:lvl1pPr marL="0" indent="0" algn="l">
              <a:buNone/>
              <a:defRPr sz="1800" cap="all">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8232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606552"/>
            <a:ext cx="3813048" cy="27368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1606551"/>
            <a:ext cx="3813048" cy="27368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2573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1" y="1663701"/>
            <a:ext cx="3540603" cy="432197"/>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52652"/>
            <a:ext cx="3813048"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1663701"/>
            <a:ext cx="3518480" cy="432197"/>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152652"/>
            <a:ext cx="3813048"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4044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1" y="457201"/>
            <a:ext cx="7772400" cy="10922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65696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Date Placeholder 1"/>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215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4">
            <a:extLst>
              <a:ext uri="{BEBA8EAE-BF5A-486C-A8C5-ECC9F3942E4B}">
                <a14:imgProps xmlns:a14="http://schemas.microsoft.com/office/drawing/2010/main">
                  <a14:imgLayer r:embed="rId5">
                    <a14:imgEffect>
                      <a14:brightnessContrast bright="-15000"/>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8726" y="1028875"/>
            <a:ext cx="6766500" cy="15675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1pPr>
            <a:lvl2pPr lvl="1"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2pPr>
            <a:lvl3pPr lvl="2"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3pPr>
            <a:lvl4pPr lvl="3"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4pPr>
            <a:lvl5pPr lvl="4"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5pPr>
            <a:lvl6pPr lvl="5"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6pPr>
            <a:lvl7pPr lvl="6"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7pPr>
            <a:lvl8pPr lvl="7"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8pPr>
            <a:lvl9pPr lvl="8"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1188726" y="2851925"/>
            <a:ext cx="6766500" cy="15675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60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1pPr>
            <a:lvl2pPr marL="914400" lvl="1" indent="-330200" rtl="0">
              <a:lnSpc>
                <a:spcPct val="115000"/>
              </a:lnSpc>
              <a:spcBef>
                <a:spcPts val="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2pPr>
            <a:lvl3pPr marL="1371600" lvl="2"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3pPr>
            <a:lvl4pPr marL="1828800" lvl="3"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4pPr>
            <a:lvl5pPr marL="2286000" lvl="4"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5pPr>
            <a:lvl6pPr marL="2743200" lvl="5"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6pPr>
            <a:lvl7pPr marL="3200400" lvl="6"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7pPr>
            <a:lvl8pPr marL="3657600" lvl="7"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8pPr>
            <a:lvl9pPr marL="4114800" lvl="8"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04385" y="4673651"/>
            <a:ext cx="548700" cy="393600"/>
          </a:xfrm>
          <a:prstGeom prst="rect">
            <a:avLst/>
          </a:prstGeom>
          <a:noFill/>
          <a:ln>
            <a:noFill/>
          </a:ln>
        </p:spPr>
        <p:txBody>
          <a:bodyPr spcFirstLastPara="1" wrap="square" lIns="0" tIns="0" rIns="0" bIns="0" anchor="ctr" anchorCtr="0">
            <a:noAutofit/>
          </a:bodyPr>
          <a:lstStyle>
            <a:lvl1pPr lvl="0" algn="r" rtl="0">
              <a:buNone/>
              <a:defRPr sz="1733">
                <a:solidFill>
                  <a:schemeClr val="dk2"/>
                </a:solidFill>
                <a:latin typeface="DM Serif Display"/>
                <a:ea typeface="DM Serif Display"/>
                <a:cs typeface="DM Serif Display"/>
                <a:sym typeface="DM Serif Display"/>
              </a:defRPr>
            </a:lvl1pPr>
            <a:lvl2pPr lvl="1" algn="r" rtl="0">
              <a:buNone/>
              <a:defRPr sz="1733">
                <a:solidFill>
                  <a:schemeClr val="dk2"/>
                </a:solidFill>
                <a:latin typeface="DM Serif Display"/>
                <a:ea typeface="DM Serif Display"/>
                <a:cs typeface="DM Serif Display"/>
                <a:sym typeface="DM Serif Display"/>
              </a:defRPr>
            </a:lvl2pPr>
            <a:lvl3pPr lvl="2" algn="r" rtl="0">
              <a:buNone/>
              <a:defRPr sz="1733">
                <a:solidFill>
                  <a:schemeClr val="dk2"/>
                </a:solidFill>
                <a:latin typeface="DM Serif Display"/>
                <a:ea typeface="DM Serif Display"/>
                <a:cs typeface="DM Serif Display"/>
                <a:sym typeface="DM Serif Display"/>
              </a:defRPr>
            </a:lvl3pPr>
            <a:lvl4pPr lvl="3" algn="r" rtl="0">
              <a:buNone/>
              <a:defRPr sz="1733">
                <a:solidFill>
                  <a:schemeClr val="dk2"/>
                </a:solidFill>
                <a:latin typeface="DM Serif Display"/>
                <a:ea typeface="DM Serif Display"/>
                <a:cs typeface="DM Serif Display"/>
                <a:sym typeface="DM Serif Display"/>
              </a:defRPr>
            </a:lvl4pPr>
            <a:lvl5pPr lvl="4" algn="r" rtl="0">
              <a:buNone/>
              <a:defRPr sz="1733">
                <a:solidFill>
                  <a:schemeClr val="dk2"/>
                </a:solidFill>
                <a:latin typeface="DM Serif Display"/>
                <a:ea typeface="DM Serif Display"/>
                <a:cs typeface="DM Serif Display"/>
                <a:sym typeface="DM Serif Display"/>
              </a:defRPr>
            </a:lvl5pPr>
            <a:lvl6pPr lvl="5" algn="r" rtl="0">
              <a:buNone/>
              <a:defRPr sz="1733">
                <a:solidFill>
                  <a:schemeClr val="dk2"/>
                </a:solidFill>
                <a:latin typeface="DM Serif Display"/>
                <a:ea typeface="DM Serif Display"/>
                <a:cs typeface="DM Serif Display"/>
                <a:sym typeface="DM Serif Display"/>
              </a:defRPr>
            </a:lvl6pPr>
            <a:lvl7pPr lvl="6" algn="r" rtl="0">
              <a:buNone/>
              <a:defRPr sz="1733">
                <a:solidFill>
                  <a:schemeClr val="dk2"/>
                </a:solidFill>
                <a:latin typeface="DM Serif Display"/>
                <a:ea typeface="DM Serif Display"/>
                <a:cs typeface="DM Serif Display"/>
                <a:sym typeface="DM Serif Display"/>
              </a:defRPr>
            </a:lvl7pPr>
            <a:lvl8pPr lvl="7" algn="r" rtl="0">
              <a:buNone/>
              <a:defRPr sz="1733">
                <a:solidFill>
                  <a:schemeClr val="dk2"/>
                </a:solidFill>
                <a:latin typeface="DM Serif Display"/>
                <a:ea typeface="DM Serif Display"/>
                <a:cs typeface="DM Serif Display"/>
                <a:sym typeface="DM Serif Display"/>
              </a:defRPr>
            </a:lvl8pPr>
            <a:lvl9pPr lvl="8" algn="r" rtl="0">
              <a:buNone/>
              <a:defRPr sz="1733">
                <a:solidFill>
                  <a:schemeClr val="dk2"/>
                </a:solidFill>
                <a:latin typeface="DM Serif Display"/>
                <a:ea typeface="DM Serif Display"/>
                <a:cs typeface="DM Serif Display"/>
                <a:sym typeface="DM Serif Display"/>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extLst>
              <a:ext uri="{BEBA8EAE-BF5A-486C-A8C5-ECC9F3942E4B}">
                <a14:imgProps xmlns:a14="http://schemas.microsoft.com/office/drawing/2010/main">
                  <a14:imgLayer r:embed="rId20">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1"/>
            <a:ext cx="7772400" cy="1092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6551"/>
            <a:ext cx="7772400" cy="27368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4402933"/>
            <a:ext cx="1212173" cy="283369"/>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buFontTx/>
              <a:buNone/>
            </a:pPr>
            <a:fld id="{678B3D90-80C1-4909-B1BD-600379A76CF2}" type="datetimeFigureOut">
              <a:rPr lang="en-US" kern="1200" smtClean="0">
                <a:solidFill>
                  <a:prstClr val="white"/>
                </a:solidFill>
              </a:rPr>
              <a:pPr>
                <a:buClrTx/>
                <a:buFontTx/>
                <a:buNone/>
              </a:pPr>
              <a:t>6/21/2023</a:t>
            </a:fld>
            <a:endParaRPr lang="en-US" kern="1200">
              <a:solidFill>
                <a:prstClr val="white"/>
              </a:solidFill>
            </a:endParaRPr>
          </a:p>
        </p:txBody>
      </p:sp>
      <p:sp>
        <p:nvSpPr>
          <p:cNvPr id="5" name="Footer Placeholder 4"/>
          <p:cNvSpPr>
            <a:spLocks noGrp="1"/>
          </p:cNvSpPr>
          <p:nvPr>
            <p:ph type="ftr" sz="quarter" idx="3"/>
          </p:nvPr>
        </p:nvSpPr>
        <p:spPr>
          <a:xfrm>
            <a:off x="457202" y="4402933"/>
            <a:ext cx="5990311" cy="283369"/>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buFontTx/>
              <a:buNone/>
            </a:pPr>
            <a:endParaRPr lang="en-US" kern="1200">
              <a:solidFill>
                <a:prstClr val="white"/>
              </a:solidFill>
            </a:endParaRPr>
          </a:p>
        </p:txBody>
      </p:sp>
      <p:sp>
        <p:nvSpPr>
          <p:cNvPr id="6" name="Slide Number Placeholder 5"/>
          <p:cNvSpPr>
            <a:spLocks noGrp="1"/>
          </p:cNvSpPr>
          <p:nvPr>
            <p:ph type="sldNum" sz="quarter" idx="4"/>
          </p:nvPr>
        </p:nvSpPr>
        <p:spPr>
          <a:xfrm>
            <a:off x="7812086" y="4402933"/>
            <a:ext cx="417516" cy="283369"/>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buFontTx/>
              <a:buNone/>
            </a:pPr>
            <a:fld id="{FD31E556-411A-43A6-B493-1FCA365DA105}" type="slidenum">
              <a:rPr lang="en-US" kern="1200" smtClean="0">
                <a:solidFill>
                  <a:prstClr val="white"/>
                </a:solidFill>
              </a:rPr>
              <a:pPr>
                <a:buClrTx/>
                <a:buFontTx/>
                <a:buNone/>
              </a:pPr>
              <a:t>‹#›</a:t>
            </a:fld>
            <a:endParaRPr lang="en-US" kern="1200">
              <a:solidFill>
                <a:prstClr val="white"/>
              </a:solidFill>
            </a:endParaRPr>
          </a:p>
        </p:txBody>
      </p:sp>
    </p:spTree>
    <p:extLst>
      <p:ext uri="{BB962C8B-B14F-4D97-AF65-F5344CB8AC3E}">
        <p14:creationId xmlns:p14="http://schemas.microsoft.com/office/powerpoint/2010/main" val="3919477759"/>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189"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32" indent="-285744" algn="l" defTabSz="457189"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21" indent="-285744" algn="l" defTabSz="457189"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12"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01"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537"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726"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8914"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103"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55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b="-4000"/>
          </a:stretch>
        </a:blip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1" y="1581180"/>
            <a:ext cx="9143999" cy="1981139"/>
          </a:xfrm>
          <a:prstGeom prst="rect">
            <a:avLst/>
          </a:prstGeom>
        </p:spPr>
        <p:txBody>
          <a:bodyPr spcFirstLastPara="1" wrap="square" lIns="0" tIns="0" rIns="0" bIns="0" anchor="b" anchorCtr="0">
            <a:noAutofit/>
          </a:bodyPr>
          <a:lstStyle/>
          <a:p>
            <a:pPr algn="ctr"/>
            <a:r>
              <a:rPr lang="en-US" sz="7200" b="1" dirty="0">
                <a:solidFill>
                  <a:schemeClr val="bg1"/>
                </a:solidFill>
                <a:effectLst>
                  <a:outerShdw blurRad="38100" dist="38100" dir="2700000" algn="tl">
                    <a:srgbClr val="000000">
                      <a:alpha val="43137"/>
                    </a:srgbClr>
                  </a:outerShdw>
                </a:effectLst>
                <a:latin typeface="Century" panose="02040604050505020304" pitchFamily="18" charset="0"/>
              </a:rPr>
              <a:t>“What Does The Lord Require Of You?</a:t>
            </a:r>
            <a:endParaRPr sz="7200" b="1" dirty="0">
              <a:solidFill>
                <a:schemeClr val="bg1"/>
              </a:solidFill>
              <a:effectLst>
                <a:outerShdw blurRad="38100" dist="38100" dir="2700000" algn="tl">
                  <a:srgbClr val="000000">
                    <a:alpha val="43137"/>
                  </a:srgbClr>
                </a:outerShdw>
              </a:effectLst>
              <a:latin typeface="Century" panose="020406040505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30000"/>
                    </a14:imgEffect>
                    <a14:imgEffect>
                      <a14:brightnessContrast bright="-4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 y="144378"/>
            <a:ext cx="9144000" cy="592224"/>
          </a:xfrm>
          <a:prstGeom prst="rect">
            <a:avLst/>
          </a:prstGeom>
        </p:spPr>
        <p:txBody>
          <a:bodyPr spcFirstLastPara="1" wrap="square" lIns="0" tIns="0" rIns="0" bIns="0" anchor="b" anchorCtr="0">
            <a:noAutofit/>
          </a:bodyPr>
          <a:lstStyle/>
          <a:p>
            <a:pPr algn="ctr"/>
            <a:r>
              <a:rPr lang="en-US" sz="3600" b="1" dirty="0">
                <a:effectLst>
                  <a:outerShdw blurRad="38100" dist="38100" dir="2700000" algn="tl">
                    <a:srgbClr val="000000">
                      <a:alpha val="43137"/>
                    </a:srgbClr>
                  </a:outerShdw>
                </a:effectLst>
                <a:latin typeface="Century" panose="02040604050505020304" pitchFamily="18" charset="0"/>
              </a:rPr>
              <a:t>Israel’s View of requirements</a:t>
            </a:r>
            <a:endParaRPr sz="3600" b="1" dirty="0">
              <a:effectLst>
                <a:outerShdw blurRad="38100" dist="38100" dir="2700000" algn="tl">
                  <a:srgbClr val="000000">
                    <a:alpha val="43137"/>
                  </a:srgbClr>
                </a:outerShdw>
              </a:effectLst>
              <a:latin typeface="Century" panose="02040604050505020304" pitchFamily="18" charset="0"/>
            </a:endParaRPr>
          </a:p>
        </p:txBody>
      </p:sp>
      <p:sp>
        <p:nvSpPr>
          <p:cNvPr id="2" name="Content Placeholder 1">
            <a:extLst>
              <a:ext uri="{FF2B5EF4-FFF2-40B4-BE49-F238E27FC236}">
                <a16:creationId xmlns:a16="http://schemas.microsoft.com/office/drawing/2014/main" id="{BF67F608-E5C1-3980-7893-66B33B17D028}"/>
              </a:ext>
            </a:extLst>
          </p:cNvPr>
          <p:cNvSpPr>
            <a:spLocks noGrp="1"/>
          </p:cNvSpPr>
          <p:nvPr>
            <p:ph idx="1"/>
          </p:nvPr>
        </p:nvSpPr>
        <p:spPr>
          <a:xfrm>
            <a:off x="-1" y="842481"/>
            <a:ext cx="9143999" cy="4301019"/>
          </a:xfrm>
        </p:spPr>
        <p:txBody>
          <a:bodyPr>
            <a:noAutofit/>
          </a:bodyPr>
          <a:lstStyle/>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Israel had an extreme view of what God required – Mic. 6:6-7</a:t>
            </a:r>
          </a:p>
          <a:p>
            <a:pPr lvl="1"/>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wants us to grovel at His feet</a:t>
            </a:r>
          </a:p>
          <a:p>
            <a:pPr lvl="1"/>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Sacrifice our year-old calves</a:t>
            </a:r>
          </a:p>
          <a:p>
            <a:pPr lvl="1"/>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Thousands of rams!</a:t>
            </a:r>
          </a:p>
          <a:p>
            <a:pPr lvl="1"/>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Ten thousands rivers of oil</a:t>
            </a:r>
          </a:p>
          <a:p>
            <a:pPr lvl="1"/>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 our first-born children! </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did require certain sacrifices – Lev. 1:1-13</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Israel was counting the wrong costs – Lk. 14:28</a:t>
            </a:r>
          </a:p>
        </p:txBody>
      </p:sp>
    </p:spTree>
    <p:extLst>
      <p:ext uri="{BB962C8B-B14F-4D97-AF65-F5344CB8AC3E}">
        <p14:creationId xmlns:p14="http://schemas.microsoft.com/office/powerpoint/2010/main" val="108932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30000"/>
                    </a14:imgEffect>
                    <a14:imgEffect>
                      <a14:brightnessContrast bright="-4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 y="144378"/>
            <a:ext cx="9144000" cy="592224"/>
          </a:xfrm>
          <a:prstGeom prst="rect">
            <a:avLst/>
          </a:prstGeom>
        </p:spPr>
        <p:txBody>
          <a:bodyPr spcFirstLastPara="1" wrap="square" lIns="0" tIns="0" rIns="0" bIns="0" anchor="b" anchorCtr="0">
            <a:noAutofit/>
          </a:bodyPr>
          <a:lstStyle/>
          <a:p>
            <a:pPr algn="ctr"/>
            <a:r>
              <a:rPr lang="en-US" sz="3600" b="1" dirty="0">
                <a:effectLst>
                  <a:outerShdw blurRad="38100" dist="38100" dir="2700000" algn="tl">
                    <a:srgbClr val="000000">
                      <a:alpha val="43137"/>
                    </a:srgbClr>
                  </a:outerShdw>
                </a:effectLst>
                <a:latin typeface="Century" panose="02040604050505020304" pitchFamily="18" charset="0"/>
              </a:rPr>
              <a:t>God’s Actual Requirements</a:t>
            </a:r>
            <a:endParaRPr sz="3600" b="1" dirty="0">
              <a:effectLst>
                <a:outerShdw blurRad="38100" dist="38100" dir="2700000" algn="tl">
                  <a:srgbClr val="000000">
                    <a:alpha val="43137"/>
                  </a:srgbClr>
                </a:outerShdw>
              </a:effectLst>
              <a:latin typeface="Century" panose="02040604050505020304" pitchFamily="18" charset="0"/>
            </a:endParaRPr>
          </a:p>
        </p:txBody>
      </p:sp>
      <p:sp>
        <p:nvSpPr>
          <p:cNvPr id="2" name="Content Placeholder 1">
            <a:extLst>
              <a:ext uri="{FF2B5EF4-FFF2-40B4-BE49-F238E27FC236}">
                <a16:creationId xmlns:a16="http://schemas.microsoft.com/office/drawing/2014/main" id="{BF67F608-E5C1-3980-7893-66B33B17D028}"/>
              </a:ext>
            </a:extLst>
          </p:cNvPr>
          <p:cNvSpPr>
            <a:spLocks noGrp="1"/>
          </p:cNvSpPr>
          <p:nvPr>
            <p:ph idx="1"/>
          </p:nvPr>
        </p:nvSpPr>
        <p:spPr>
          <a:xfrm>
            <a:off x="-1" y="842481"/>
            <a:ext cx="9143999" cy="4301019"/>
          </a:xfrm>
        </p:spPr>
        <p:txBody>
          <a:bodyPr>
            <a:noAutofit/>
          </a:bodyPr>
          <a:lstStyle/>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required Israel to do justly – Mic. 6:8</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Israel’s lack of justice led to captivity – Zech. 7:8-14</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required Israel to love mercy – Mic. 6:8</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Israel’s belief in God was shortsighted – Mic. 7:18-20</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required Israel to walk humbly with God – Mic. 6:8</a:t>
            </a:r>
          </a:p>
        </p:txBody>
      </p:sp>
    </p:spTree>
    <p:extLst>
      <p:ext uri="{BB962C8B-B14F-4D97-AF65-F5344CB8AC3E}">
        <p14:creationId xmlns:p14="http://schemas.microsoft.com/office/powerpoint/2010/main" val="1516138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30000"/>
                    </a14:imgEffect>
                    <a14:imgEffect>
                      <a14:brightnessContrast bright="-4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 y="144378"/>
            <a:ext cx="9144000" cy="592224"/>
          </a:xfrm>
          <a:prstGeom prst="rect">
            <a:avLst/>
          </a:prstGeom>
        </p:spPr>
        <p:txBody>
          <a:bodyPr spcFirstLastPara="1" wrap="square" lIns="0" tIns="0" rIns="0" bIns="0" anchor="b" anchorCtr="0">
            <a:noAutofit/>
          </a:bodyPr>
          <a:lstStyle/>
          <a:p>
            <a:pPr algn="ctr"/>
            <a:r>
              <a:rPr lang="en-US" sz="3600" b="1" dirty="0">
                <a:effectLst>
                  <a:outerShdw blurRad="38100" dist="38100" dir="2700000" algn="tl">
                    <a:srgbClr val="000000">
                      <a:alpha val="43137"/>
                    </a:srgbClr>
                  </a:outerShdw>
                </a:effectLst>
                <a:latin typeface="Century" panose="02040604050505020304" pitchFamily="18" charset="0"/>
              </a:rPr>
              <a:t>God’s Actual Requirements</a:t>
            </a:r>
            <a:endParaRPr sz="3600" b="1" dirty="0">
              <a:effectLst>
                <a:outerShdw blurRad="38100" dist="38100" dir="2700000" algn="tl">
                  <a:srgbClr val="000000">
                    <a:alpha val="43137"/>
                  </a:srgbClr>
                </a:outerShdw>
              </a:effectLst>
              <a:latin typeface="Century" panose="02040604050505020304" pitchFamily="18" charset="0"/>
            </a:endParaRPr>
          </a:p>
        </p:txBody>
      </p:sp>
      <p:sp>
        <p:nvSpPr>
          <p:cNvPr id="2" name="Content Placeholder 1">
            <a:extLst>
              <a:ext uri="{FF2B5EF4-FFF2-40B4-BE49-F238E27FC236}">
                <a16:creationId xmlns:a16="http://schemas.microsoft.com/office/drawing/2014/main" id="{BF67F608-E5C1-3980-7893-66B33B17D028}"/>
              </a:ext>
            </a:extLst>
          </p:cNvPr>
          <p:cNvSpPr>
            <a:spLocks noGrp="1"/>
          </p:cNvSpPr>
          <p:nvPr>
            <p:ph idx="1"/>
          </p:nvPr>
        </p:nvSpPr>
        <p:spPr>
          <a:xfrm>
            <a:off x="-1" y="842481"/>
            <a:ext cx="9143999" cy="4301019"/>
          </a:xfrm>
        </p:spPr>
        <p:txBody>
          <a:bodyPr>
            <a:noAutofit/>
          </a:bodyPr>
          <a:lstStyle/>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Israel lost sight of God’s majesty – Isa. 66:1-2</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Israel lost sight of the relationship and worship became transactional – Isa. 57:15</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Israel wound up serving God in ritual only – Matt. 23:23</a:t>
            </a:r>
          </a:p>
        </p:txBody>
      </p:sp>
    </p:spTree>
    <p:extLst>
      <p:ext uri="{BB962C8B-B14F-4D97-AF65-F5344CB8AC3E}">
        <p14:creationId xmlns:p14="http://schemas.microsoft.com/office/powerpoint/2010/main" val="389944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30000"/>
                    </a14:imgEffect>
                    <a14:imgEffect>
                      <a14:brightnessContrast bright="-4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 y="144378"/>
            <a:ext cx="9144000" cy="592224"/>
          </a:xfrm>
          <a:prstGeom prst="rect">
            <a:avLst/>
          </a:prstGeom>
        </p:spPr>
        <p:txBody>
          <a:bodyPr spcFirstLastPara="1" wrap="square" lIns="0" tIns="0" rIns="0" bIns="0" anchor="b" anchorCtr="0">
            <a:noAutofit/>
          </a:bodyPr>
          <a:lstStyle/>
          <a:p>
            <a:pPr algn="ctr"/>
            <a:r>
              <a:rPr lang="en-US" sz="3600" b="1" dirty="0">
                <a:effectLst>
                  <a:outerShdw blurRad="38100" dist="38100" dir="2700000" algn="tl">
                    <a:srgbClr val="000000">
                      <a:alpha val="43137"/>
                    </a:srgbClr>
                  </a:outerShdw>
                </a:effectLst>
                <a:latin typeface="Century" panose="02040604050505020304" pitchFamily="18" charset="0"/>
              </a:rPr>
              <a:t>Our View Of Requirements</a:t>
            </a:r>
            <a:endParaRPr sz="3600" b="1" dirty="0">
              <a:effectLst>
                <a:outerShdw blurRad="38100" dist="38100" dir="2700000" algn="tl">
                  <a:srgbClr val="000000">
                    <a:alpha val="43137"/>
                  </a:srgbClr>
                </a:outerShdw>
              </a:effectLst>
              <a:latin typeface="Century" panose="02040604050505020304" pitchFamily="18" charset="0"/>
            </a:endParaRPr>
          </a:p>
        </p:txBody>
      </p:sp>
      <p:sp>
        <p:nvSpPr>
          <p:cNvPr id="2" name="Content Placeholder 1">
            <a:extLst>
              <a:ext uri="{FF2B5EF4-FFF2-40B4-BE49-F238E27FC236}">
                <a16:creationId xmlns:a16="http://schemas.microsoft.com/office/drawing/2014/main" id="{BF67F608-E5C1-3980-7893-66B33B17D028}"/>
              </a:ext>
            </a:extLst>
          </p:cNvPr>
          <p:cNvSpPr>
            <a:spLocks noGrp="1"/>
          </p:cNvSpPr>
          <p:nvPr>
            <p:ph idx="1"/>
          </p:nvPr>
        </p:nvSpPr>
        <p:spPr>
          <a:xfrm>
            <a:off x="-1" y="842481"/>
            <a:ext cx="9143999" cy="4301019"/>
          </a:xfrm>
        </p:spPr>
        <p:txBody>
          <a:bodyPr>
            <a:noAutofit/>
          </a:bodyPr>
          <a:lstStyle/>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have extreme views of God’s requirements? –           Heb. 10:25</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required if we wish to grow – Heb. 10:23-27</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desire to serve God justly? – Matt. 7:21</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treat others justly? – Eph. 4:25-29</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show mercy to those around us? – Jas. 1:27</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show mercy to those who have wronged us? –             Lk. 6:35-36</a:t>
            </a:r>
          </a:p>
        </p:txBody>
      </p:sp>
    </p:spTree>
    <p:extLst>
      <p:ext uri="{BB962C8B-B14F-4D97-AF65-F5344CB8AC3E}">
        <p14:creationId xmlns:p14="http://schemas.microsoft.com/office/powerpoint/2010/main" val="3331726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30000"/>
                    </a14:imgEffect>
                    <a14:imgEffect>
                      <a14:brightnessContrast bright="-4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 y="144378"/>
            <a:ext cx="9144000" cy="592224"/>
          </a:xfrm>
          <a:prstGeom prst="rect">
            <a:avLst/>
          </a:prstGeom>
        </p:spPr>
        <p:txBody>
          <a:bodyPr spcFirstLastPara="1" wrap="square" lIns="0" tIns="0" rIns="0" bIns="0" anchor="b" anchorCtr="0">
            <a:noAutofit/>
          </a:bodyPr>
          <a:lstStyle/>
          <a:p>
            <a:pPr algn="ctr"/>
            <a:r>
              <a:rPr lang="en-US" sz="3600" b="1" dirty="0">
                <a:effectLst>
                  <a:outerShdw blurRad="38100" dist="38100" dir="2700000" algn="tl">
                    <a:srgbClr val="000000">
                      <a:alpha val="43137"/>
                    </a:srgbClr>
                  </a:outerShdw>
                </a:effectLst>
                <a:latin typeface="Century" panose="02040604050505020304" pitchFamily="18" charset="0"/>
              </a:rPr>
              <a:t>Our View Of Requirements</a:t>
            </a:r>
            <a:endParaRPr sz="3600" b="1" dirty="0">
              <a:effectLst>
                <a:outerShdw blurRad="38100" dist="38100" dir="2700000" algn="tl">
                  <a:srgbClr val="000000">
                    <a:alpha val="43137"/>
                  </a:srgbClr>
                </a:outerShdw>
              </a:effectLst>
              <a:latin typeface="Century" panose="02040604050505020304" pitchFamily="18" charset="0"/>
            </a:endParaRPr>
          </a:p>
        </p:txBody>
      </p:sp>
      <p:sp>
        <p:nvSpPr>
          <p:cNvPr id="2" name="Content Placeholder 1">
            <a:extLst>
              <a:ext uri="{FF2B5EF4-FFF2-40B4-BE49-F238E27FC236}">
                <a16:creationId xmlns:a16="http://schemas.microsoft.com/office/drawing/2014/main" id="{BF67F608-E5C1-3980-7893-66B33B17D028}"/>
              </a:ext>
            </a:extLst>
          </p:cNvPr>
          <p:cNvSpPr>
            <a:spLocks noGrp="1"/>
          </p:cNvSpPr>
          <p:nvPr>
            <p:ph idx="1"/>
          </p:nvPr>
        </p:nvSpPr>
        <p:spPr>
          <a:xfrm>
            <a:off x="-1" y="842481"/>
            <a:ext cx="9143999" cy="4301019"/>
          </a:xfrm>
        </p:spPr>
        <p:txBody>
          <a:bodyPr>
            <a:noAutofit/>
          </a:bodyPr>
          <a:lstStyle/>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humbly accept we need Christ’s blood? – 1 Jn. 1:7-9</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we humbly recognize we don’t know it all? – Jas. 1:21;     1 Pet. 2:2</a:t>
            </a:r>
          </a:p>
          <a:p>
            <a:r>
              <a:rPr lang="en-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demands us to serve Him as He requires – Eph. 5:6-8</a:t>
            </a:r>
          </a:p>
        </p:txBody>
      </p:sp>
    </p:spTree>
    <p:extLst>
      <p:ext uri="{BB962C8B-B14F-4D97-AF65-F5344CB8AC3E}">
        <p14:creationId xmlns:p14="http://schemas.microsoft.com/office/powerpoint/2010/main" val="737954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sharpenSoften amount="-30000"/>
                    </a14:imgEffect>
                    <a14:imgEffect>
                      <a14:brightnessContrast bright="-4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216242"/>
            <a:ext cx="9144000" cy="751367"/>
          </a:xfrm>
          <a:prstGeom prst="rect">
            <a:avLst/>
          </a:prstGeom>
        </p:spPr>
        <p:txBody>
          <a:bodyPr spcFirstLastPara="1" wrap="square" lIns="0" tIns="0" rIns="0" bIns="0" anchor="b" anchorCtr="0">
            <a:noAutofit/>
          </a:bodyPr>
          <a:lstStyle/>
          <a:p>
            <a:pPr algn="ctr"/>
            <a:r>
              <a:rPr lang="en-US" sz="3600" b="1" u="sng" dirty="0">
                <a:solidFill>
                  <a:schemeClr val="bg1"/>
                </a:solidFill>
                <a:effectLst>
                  <a:outerShdw blurRad="38100" dist="38100" dir="2700000" algn="tl">
                    <a:srgbClr val="000000">
                      <a:alpha val="43137"/>
                    </a:srgbClr>
                  </a:outerShdw>
                </a:effectLst>
                <a:latin typeface="Century" panose="02040604050505020304" pitchFamily="18" charset="0"/>
              </a:rPr>
              <a:t>What Must I Do To Be Saved?</a:t>
            </a:r>
            <a:endParaRPr sz="3600" b="1" u="sng" dirty="0">
              <a:solidFill>
                <a:schemeClr val="bg1"/>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339812"/>
            <a:ext cx="9144000" cy="4803688"/>
          </a:xfrm>
          <a:prstGeom prst="rect">
            <a:avLst/>
          </a:prstGeom>
        </p:spPr>
        <p:txBody>
          <a:bodyPr spcFirstLastPara="1" wrap="square" lIns="0" tIns="0" rIns="0" bIns="0" anchor="t" anchorCtr="0">
            <a:noAutofit/>
          </a:bodyPr>
          <a:lstStyle/>
          <a:p>
            <a:pPr marL="0" indent="0" algn="ctr">
              <a:buClrTx/>
              <a:buNone/>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Hear the Gospel – Romans 10:17</a:t>
            </a:r>
          </a:p>
          <a:p>
            <a:pPr marL="0" indent="0" algn="ctr">
              <a:buClrTx/>
              <a:buNone/>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Believe in Christ – Acts 16:31</a:t>
            </a:r>
          </a:p>
          <a:p>
            <a:pPr marL="0" indent="0" algn="ctr">
              <a:buClrTx/>
              <a:buNone/>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 of your sins – Acts 17:30</a:t>
            </a:r>
          </a:p>
          <a:p>
            <a:pPr marL="0" indent="0" algn="ctr">
              <a:buClrTx/>
              <a:buNone/>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Confess Christ – Romans 10:10</a:t>
            </a:r>
          </a:p>
          <a:p>
            <a:pPr marL="0" indent="0" algn="ctr">
              <a:buClrTx/>
              <a:buNone/>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Baptized – 1 Peter 3:21</a:t>
            </a:r>
          </a:p>
          <a:p>
            <a:pPr marL="0" indent="0" algn="ctr">
              <a:buClrTx/>
              <a:buNone/>
            </a:pPr>
            <a:r>
              <a:rPr lang="en-US" sz="3200" b="1" u="sng" dirty="0">
                <a:solidFill>
                  <a:schemeClr val="bg1"/>
                </a:solidFill>
                <a:effectLst>
                  <a:outerShdw blurRad="38100" dist="38100" dir="2700000" algn="tl">
                    <a:srgbClr val="000000">
                      <a:alpha val="43137"/>
                    </a:srgbClr>
                  </a:outerShdw>
                </a:effectLst>
                <a:latin typeface="Century" panose="02040604050505020304" pitchFamily="18" charset="0"/>
                <a:cs typeface="Times New Roman" panose="02020603050405020304" pitchFamily="18" charset="0"/>
              </a:rPr>
              <a:t>For The Erring Christian:</a:t>
            </a:r>
          </a:p>
          <a:p>
            <a:pPr marL="0" indent="0" algn="ctr">
              <a:buClrTx/>
              <a:buNone/>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 (Acts 8:22), Confess Your Sins (1 Jn. 1:9),</a:t>
            </a:r>
          </a:p>
          <a:p>
            <a:pPr marL="0" indent="0" algn="ctr">
              <a:buClrTx/>
              <a:buNone/>
            </a:pP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 (Acts 8:22), Stay Faithful (Rev. 2:10)</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2863650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wipe(down)">
                                      <p:cBhvr>
                                        <p:cTn id="7" dur="3000"/>
                                        <p:tgtEl>
                                          <p:spTgt spid="92">
                                            <p:txEl>
                                              <p:pRg st="0" end="0"/>
                                            </p:txEl>
                                          </p:spTgt>
                                        </p:tgtEl>
                                      </p:cBhvr>
                                    </p:animEffect>
                                  </p:childTnLst>
                                </p:cTn>
                              </p:par>
                            </p:childTnLst>
                          </p:cTn>
                        </p:par>
                        <p:par>
                          <p:cTn id="8" fill="hold">
                            <p:stCondLst>
                              <p:cond delay="3000"/>
                            </p:stCondLst>
                            <p:childTnLst>
                              <p:par>
                                <p:cTn id="9" presetID="22" presetClass="entr" presetSubtype="4" fill="hold" nodeType="after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animEffect transition="in" filter="wipe(down)">
                                      <p:cBhvr>
                                        <p:cTn id="11" dur="3000"/>
                                        <p:tgtEl>
                                          <p:spTgt spid="92">
                                            <p:txEl>
                                              <p:pRg st="1" end="1"/>
                                            </p:txEl>
                                          </p:spTgt>
                                        </p:tgtEl>
                                      </p:cBhvr>
                                    </p:animEffect>
                                  </p:childTnLst>
                                </p:cTn>
                              </p:par>
                            </p:childTnLst>
                          </p:cTn>
                        </p:par>
                        <p:par>
                          <p:cTn id="12" fill="hold">
                            <p:stCondLst>
                              <p:cond delay="6000"/>
                            </p:stCondLst>
                            <p:childTnLst>
                              <p:par>
                                <p:cTn id="13" presetID="22" presetClass="entr" presetSubtype="4" fill="hold" nodeType="after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animEffect transition="in" filter="wipe(down)">
                                      <p:cBhvr>
                                        <p:cTn id="15" dur="3000"/>
                                        <p:tgtEl>
                                          <p:spTgt spid="92">
                                            <p:txEl>
                                              <p:pRg st="2" end="2"/>
                                            </p:txEl>
                                          </p:spTgt>
                                        </p:tgtEl>
                                      </p:cBhvr>
                                    </p:animEffect>
                                  </p:childTnLst>
                                </p:cTn>
                              </p:par>
                            </p:childTnLst>
                          </p:cTn>
                        </p:par>
                        <p:par>
                          <p:cTn id="16" fill="hold">
                            <p:stCondLst>
                              <p:cond delay="9000"/>
                            </p:stCondLst>
                            <p:childTnLst>
                              <p:par>
                                <p:cTn id="17" presetID="22" presetClass="entr" presetSubtype="4" fill="hold" nodeType="after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animEffect transition="in" filter="wipe(down)">
                                      <p:cBhvr>
                                        <p:cTn id="19" dur="3000"/>
                                        <p:tgtEl>
                                          <p:spTgt spid="92">
                                            <p:txEl>
                                              <p:pRg st="3" end="3"/>
                                            </p:txEl>
                                          </p:spTgt>
                                        </p:tgtEl>
                                      </p:cBhvr>
                                    </p:animEffect>
                                  </p:childTnLst>
                                </p:cTn>
                              </p:par>
                            </p:childTnLst>
                          </p:cTn>
                        </p:par>
                        <p:par>
                          <p:cTn id="20" fill="hold">
                            <p:stCondLst>
                              <p:cond delay="12000"/>
                            </p:stCondLst>
                            <p:childTnLst>
                              <p:par>
                                <p:cTn id="21" presetID="22" presetClass="entr" presetSubtype="4" fill="hold" nodeType="after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animEffect transition="in" filter="wipe(down)">
                                      <p:cBhvr>
                                        <p:cTn id="23" dur="3000"/>
                                        <p:tgtEl>
                                          <p:spTgt spid="92">
                                            <p:txEl>
                                              <p:pRg st="4" end="4"/>
                                            </p:txEl>
                                          </p:spTgt>
                                        </p:tgtEl>
                                      </p:cBhvr>
                                    </p:animEffect>
                                  </p:childTnLst>
                                </p:cTn>
                              </p:par>
                            </p:childTnLst>
                          </p:cTn>
                        </p:par>
                        <p:par>
                          <p:cTn id="24" fill="hold">
                            <p:stCondLst>
                              <p:cond delay="15000"/>
                            </p:stCondLst>
                            <p:childTnLst>
                              <p:par>
                                <p:cTn id="25" presetID="22" presetClass="entr" presetSubtype="4" fill="hold" nodeType="after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animEffect transition="in" filter="wipe(down)">
                                      <p:cBhvr>
                                        <p:cTn id="27" dur="3000"/>
                                        <p:tgtEl>
                                          <p:spTgt spid="92">
                                            <p:txEl>
                                              <p:pRg st="5" end="5"/>
                                            </p:txEl>
                                          </p:spTgt>
                                        </p:tgtEl>
                                      </p:cBhvr>
                                    </p:animEffect>
                                  </p:childTnLst>
                                </p:cTn>
                              </p:par>
                            </p:childTnLst>
                          </p:cTn>
                        </p:par>
                        <p:par>
                          <p:cTn id="28" fill="hold">
                            <p:stCondLst>
                              <p:cond delay="18000"/>
                            </p:stCondLst>
                            <p:childTnLst>
                              <p:par>
                                <p:cTn id="29" presetID="22" presetClass="entr" presetSubtype="4" fill="hold" nodeType="afterEffect">
                                  <p:stCondLst>
                                    <p:cond delay="0"/>
                                  </p:stCondLst>
                                  <p:childTnLst>
                                    <p:set>
                                      <p:cBhvr>
                                        <p:cTn id="30" dur="1" fill="hold">
                                          <p:stCondLst>
                                            <p:cond delay="0"/>
                                          </p:stCondLst>
                                        </p:cTn>
                                        <p:tgtEl>
                                          <p:spTgt spid="92">
                                            <p:txEl>
                                              <p:pRg st="6" end="6"/>
                                            </p:txEl>
                                          </p:spTgt>
                                        </p:tgtEl>
                                        <p:attrNameLst>
                                          <p:attrName>style.visibility</p:attrName>
                                        </p:attrNameLst>
                                      </p:cBhvr>
                                      <p:to>
                                        <p:strVal val="visible"/>
                                      </p:to>
                                    </p:set>
                                    <p:animEffect transition="in" filter="wipe(down)">
                                      <p:cBhvr>
                                        <p:cTn id="31" dur="3000"/>
                                        <p:tgtEl>
                                          <p:spTgt spid="92">
                                            <p:txEl>
                                              <p:pRg st="6" end="6"/>
                                            </p:txEl>
                                          </p:spTgt>
                                        </p:tgtEl>
                                      </p:cBhvr>
                                    </p:animEffect>
                                  </p:childTnLst>
                                </p:cTn>
                              </p:par>
                            </p:childTnLst>
                          </p:cTn>
                        </p:par>
                        <p:par>
                          <p:cTn id="32" fill="hold">
                            <p:stCondLst>
                              <p:cond delay="21000"/>
                            </p:stCondLst>
                            <p:childTnLst>
                              <p:par>
                                <p:cTn id="33" presetID="22" presetClass="entr" presetSubtype="4" fill="hold" nodeType="afterEffect">
                                  <p:stCondLst>
                                    <p:cond delay="0"/>
                                  </p:stCondLst>
                                  <p:childTnLst>
                                    <p:set>
                                      <p:cBhvr>
                                        <p:cTn id="34" dur="1" fill="hold">
                                          <p:stCondLst>
                                            <p:cond delay="0"/>
                                          </p:stCondLst>
                                        </p:cTn>
                                        <p:tgtEl>
                                          <p:spTgt spid="92">
                                            <p:txEl>
                                              <p:pRg st="7" end="7"/>
                                            </p:txEl>
                                          </p:spTgt>
                                        </p:tgtEl>
                                        <p:attrNameLst>
                                          <p:attrName>style.visibility</p:attrName>
                                        </p:attrNameLst>
                                      </p:cBhvr>
                                      <p:to>
                                        <p:strVal val="visible"/>
                                      </p:to>
                                    </p:set>
                                    <p:animEffect transition="in" filter="wipe(down)">
                                      <p:cBhvr>
                                        <p:cTn id="35" dur="3000"/>
                                        <p:tgtEl>
                                          <p:spTgt spid="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912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utius template">
  <a:themeElements>
    <a:clrScheme name="Custom 347">
      <a:dk1>
        <a:srgbClr val="11191F"/>
      </a:dk1>
      <a:lt1>
        <a:srgbClr val="FFFFFF"/>
      </a:lt1>
      <a:dk2>
        <a:srgbClr val="97A5C2"/>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2053</TotalTime>
  <Words>714</Words>
  <Application>Microsoft Office PowerPoint</Application>
  <PresentationFormat>On-screen Show (16:9)</PresentationFormat>
  <Paragraphs>53</Paragraphs>
  <Slides>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Montserrat Light</vt:lpstr>
      <vt:lpstr>Century</vt:lpstr>
      <vt:lpstr>DM Serif Display</vt:lpstr>
      <vt:lpstr>Calibri Light</vt:lpstr>
      <vt:lpstr>Times New Roman</vt:lpstr>
      <vt:lpstr>Mutius template</vt:lpstr>
      <vt:lpstr>Celestial</vt:lpstr>
      <vt:lpstr>PowerPoint Presentation</vt:lpstr>
      <vt:lpstr>“What Does The Lord Require Of You?</vt:lpstr>
      <vt:lpstr>Israel’s View of requirements</vt:lpstr>
      <vt:lpstr>God’s Actual Requirements</vt:lpstr>
      <vt:lpstr>God’s Actual Requirements</vt:lpstr>
      <vt:lpstr>Our View Of Requirements</vt:lpstr>
      <vt:lpstr>Our View Of Requirements</vt:lpstr>
      <vt:lpstr>What Must I Do To Be Saved?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Church</dc:title>
  <dc:creator>Joel Raulerson</dc:creator>
  <cp:lastModifiedBy>Joel Raulerson</cp:lastModifiedBy>
  <cp:revision>139</cp:revision>
  <dcterms:modified xsi:type="dcterms:W3CDTF">2023-06-21T17:29:18Z</dcterms:modified>
</cp:coreProperties>
</file>